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311" r:id="rId3"/>
    <p:sldId id="307" r:id="rId4"/>
    <p:sldId id="308" r:id="rId5"/>
    <p:sldId id="310" r:id="rId6"/>
    <p:sldId id="309" r:id="rId7"/>
    <p:sldId id="267" r:id="rId8"/>
    <p:sldId id="312" r:id="rId9"/>
    <p:sldId id="313" r:id="rId10"/>
    <p:sldId id="314" r:id="rId11"/>
    <p:sldId id="316" r:id="rId12"/>
    <p:sldId id="317" r:id="rId13"/>
    <p:sldId id="318" r:id="rId14"/>
    <p:sldId id="31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00CC"/>
    <a:srgbClr val="6600FF"/>
    <a:srgbClr val="FBC883"/>
    <a:srgbClr val="EC5F2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7109" autoAdjust="0"/>
  </p:normalViewPr>
  <p:slideViewPr>
    <p:cSldViewPr>
      <p:cViewPr varScale="1">
        <p:scale>
          <a:sx n="51" d="100"/>
          <a:sy n="51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EED47-0936-4E2B-9FC9-5168C82FB3C1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C8A9DBCE-573B-445F-B2DF-2DFEF31788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7568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EED47-0936-4E2B-9FC9-5168C82FB3C1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8A9DBCE-573B-445F-B2DF-2DFEF31788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7652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EED47-0936-4E2B-9FC9-5168C82FB3C1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8A9DBCE-573B-445F-B2DF-2DFEF31788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8489003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EED47-0936-4E2B-9FC9-5168C82FB3C1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8A9DBCE-573B-445F-B2DF-2DFEF31788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20133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EED47-0936-4E2B-9FC9-5168C82FB3C1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8A9DBCE-573B-445F-B2DF-2DFEF31788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2299123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EED47-0936-4E2B-9FC9-5168C82FB3C1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8A9DBCE-573B-445F-B2DF-2DFEF31788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6970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EED47-0936-4E2B-9FC9-5168C82FB3C1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DBCE-573B-445F-B2DF-2DFEF31788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0315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EED47-0936-4E2B-9FC9-5168C82FB3C1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DBCE-573B-445F-B2DF-2DFEF31788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6762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EED47-0936-4E2B-9FC9-5168C82FB3C1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DBCE-573B-445F-B2DF-2DFEF31788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2569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EED47-0936-4E2B-9FC9-5168C82FB3C1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8A9DBCE-573B-445F-B2DF-2DFEF31788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5177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EED47-0936-4E2B-9FC9-5168C82FB3C1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8A9DBCE-573B-445F-B2DF-2DFEF31788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3787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EED47-0936-4E2B-9FC9-5168C82FB3C1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8A9DBCE-573B-445F-B2DF-2DFEF31788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8767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EED47-0936-4E2B-9FC9-5168C82FB3C1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DBCE-573B-445F-B2DF-2DFEF31788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7788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EED47-0936-4E2B-9FC9-5168C82FB3C1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DBCE-573B-445F-B2DF-2DFEF31788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9462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EED47-0936-4E2B-9FC9-5168C82FB3C1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DBCE-573B-445F-B2DF-2DFEF31788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7446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EED47-0936-4E2B-9FC9-5168C82FB3C1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8A9DBCE-573B-445F-B2DF-2DFEF31788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75770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EED47-0936-4E2B-9FC9-5168C82FB3C1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8A9DBCE-573B-445F-B2DF-2DFEF31788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545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mrukovoditeli@bk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5845FB14-7FC3-DC4A-B3CE-BA4B06837CBA}"/>
              </a:ext>
            </a:extLst>
          </p:cNvPr>
          <p:cNvSpPr txBox="1"/>
          <p:nvPr/>
        </p:nvSpPr>
        <p:spPr>
          <a:xfrm>
            <a:off x="395536" y="404664"/>
            <a:ext cx="864096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объединение музыкальных руководителей  Северного округа</a:t>
            </a:r>
          </a:p>
          <a:p>
            <a:pPr algn="ctr"/>
            <a:r>
              <a:rPr lang="ru-RU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 </a:t>
            </a:r>
            <a:r>
              <a:rPr lang="ru-RU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Оренбурга</a:t>
            </a:r>
            <a:r>
              <a:rPr lang="ru-RU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049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8694BF6-1D9D-D116-31D4-983057CDE158}"/>
              </a:ext>
            </a:extLst>
          </p:cNvPr>
          <p:cNvSpPr txBox="1"/>
          <p:nvPr/>
        </p:nvSpPr>
        <p:spPr>
          <a:xfrm>
            <a:off x="1043608" y="692696"/>
            <a:ext cx="7848872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«Организации РППС в работе музыкального руководителя с учётом ФГОС и ФОП»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3600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36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3600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/МДОАУ </a:t>
            </a:r>
            <a:r>
              <a:rPr kumimoji="0" lang="ru-RU" altLang="ru-RU" sz="36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 182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Петрова Екатерина </a:t>
            </a:r>
            <a:r>
              <a:rPr kumimoji="0" lang="ru-RU" altLang="ru-RU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Сергеевна/</a:t>
            </a:r>
            <a:endParaRPr kumimoji="0" lang="ru-RU" altLang="ru-RU" sz="36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186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38225DD-9687-D74B-A2C6-B9EB7CC8817B}"/>
              </a:ext>
            </a:extLst>
          </p:cNvPr>
          <p:cNvSpPr txBox="1"/>
          <p:nvPr/>
        </p:nvSpPr>
        <p:spPr>
          <a:xfrm>
            <a:off x="1259632" y="620688"/>
            <a:ext cx="7704856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«Современные формы взаимодействия музыкального руководителя с семьями в духе партнёрства»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3600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36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3600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36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/МДОАУ </a:t>
            </a:r>
            <a:r>
              <a:rPr kumimoji="0" lang="ru-RU" altLang="ru-RU" sz="36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№32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Щёголева Ирина </a:t>
            </a:r>
            <a:r>
              <a:rPr kumimoji="0" lang="ru-RU" altLang="ru-RU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Викторовна/</a:t>
            </a:r>
            <a:endParaRPr kumimoji="0" lang="ru-RU" altLang="ru-RU" sz="36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849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0459163-9E06-1119-AC5C-F30CA6BD316E}"/>
              </a:ext>
            </a:extLst>
          </p:cNvPr>
          <p:cNvSpPr txBox="1"/>
          <p:nvPr/>
        </p:nvSpPr>
        <p:spPr>
          <a:xfrm>
            <a:off x="971600" y="692696"/>
            <a:ext cx="784887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«Музыкальная деятельность как средство коррекции в развитии детей дошкольного возраста имеющие нарушения развития»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36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u-RU" altLang="ru-RU" sz="3600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Горловицкая</a:t>
            </a:r>
            <a:r>
              <a:rPr lang="ru-RU" alt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3600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Флюра</a:t>
            </a:r>
            <a:r>
              <a:rPr lang="ru-RU" alt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Алексеевна</a:t>
            </a:r>
            <a:endParaRPr lang="ru-RU" altLang="ru-RU" sz="36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МДОАУ </a:t>
            </a:r>
            <a:r>
              <a:rPr kumimoji="0" lang="ru-RU" altLang="ru-RU" sz="36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 </a:t>
            </a:r>
            <a:r>
              <a:rPr kumimoji="0" lang="ru-RU" altLang="ru-RU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110/2/</a:t>
            </a:r>
            <a:endParaRPr kumimoji="0" lang="ru-RU" altLang="ru-RU" sz="36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869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EAEDB35-CD7C-C16A-1445-D83F992EB841}"/>
              </a:ext>
            </a:extLst>
          </p:cNvPr>
          <p:cNvSpPr txBox="1"/>
          <p:nvPr/>
        </p:nvSpPr>
        <p:spPr>
          <a:xfrm>
            <a:off x="1403648" y="332656"/>
            <a:ext cx="6552728" cy="3354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Рефлексия </a:t>
            </a:r>
            <a:r>
              <a:rPr kumimoji="0" lang="ru-RU" altLang="ru-RU" sz="3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(обратная связь)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«Мастерская Орфея»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altLang="ru-RU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28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altLang="ru-RU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altLang="ru-RU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28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s://konspekta.net/studopediaru/baza25/13270774726054.files/image00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88840"/>
            <a:ext cx="8338690" cy="3600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49851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EAEDB35-CD7C-C16A-1445-D83F992EB841}"/>
              </a:ext>
            </a:extLst>
          </p:cNvPr>
          <p:cNvSpPr txBox="1"/>
          <p:nvPr/>
        </p:nvSpPr>
        <p:spPr>
          <a:xfrm>
            <a:off x="1115616" y="116632"/>
            <a:ext cx="7776864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Решение методического объединения. </a:t>
            </a: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1.Внедрение ФОП ДО в образовательную практику в рамках образовательной области художественно-эстетическое развитие (музыкальная деятельность).</a:t>
            </a:r>
          </a:p>
          <a:p>
            <a:pPr algn="r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Срок: постоянно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 Ответственные: музыкальные руководители, зам. зав. ВО и МР.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2.Повышать  профессиональное мастерство музыкальных руководителей, через диссеминацию педагогического опыта работы и участия в конкурсах профессионального мастерства.</a:t>
            </a:r>
          </a:p>
          <a:p>
            <a:pPr algn="r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Срок: постоянно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Ответственные: музыкальные руководители, зам. зав. ВО и МР.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Применять в педагогической деятельности опыт коллег.</a:t>
            </a:r>
          </a:p>
          <a:p>
            <a:pPr algn="r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Срок: постоянно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Ответственные: музыкальные руководители.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Домашнее задание: Составить конспект музыкального занятия с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использованием инновационных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технологий на тему  «Сказочное путешествие в мир музыки» </a:t>
            </a:r>
          </a:p>
          <a:p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  Срок: выслать на электронную почту </a:t>
            </a: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mrukovoditeli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@</a:t>
            </a: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bk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ru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до 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9.02.2024г.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Ответственные: музыкальные    руководители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851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68E4EFA-55DA-4CD8-FA7D-FF93590AF694}"/>
              </a:ext>
            </a:extLst>
          </p:cNvPr>
          <p:cNvSpPr txBox="1"/>
          <p:nvPr/>
        </p:nvSpPr>
        <p:spPr>
          <a:xfrm>
            <a:off x="683568" y="764704"/>
            <a:ext cx="7992888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40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Музыка</a:t>
            </a:r>
            <a:r>
              <a:rPr lang="ru-RU" sz="4000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развивает духовные силы </a:t>
            </a:r>
            <a:r>
              <a:rPr lang="ru-RU" sz="40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</a:t>
            </a:r>
            <a:r>
              <a:rPr lang="ru-RU" sz="4000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его творческую активность. Жизнь </a:t>
            </a:r>
            <a:r>
              <a:rPr lang="ru-RU" sz="40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lang="ru-RU" sz="4000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без </a:t>
            </a:r>
            <a:r>
              <a:rPr lang="ru-RU" sz="40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музыки</a:t>
            </a:r>
            <a:r>
              <a:rPr lang="ru-RU" sz="4000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невозможна, как невозможна без игры и без сказки.</a:t>
            </a:r>
          </a:p>
          <a:p>
            <a:pPr algn="r"/>
            <a:r>
              <a:rPr lang="ru-RU" sz="4000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i="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4000" b="0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Сухомлинский </a:t>
            </a:r>
            <a:r>
              <a:rPr lang="ru-RU" sz="4000" b="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Василий </a:t>
            </a:r>
            <a:r>
              <a:rPr lang="ru-RU" sz="4000" b="0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Александрович/</a:t>
            </a:r>
            <a:endParaRPr lang="ru-RU" sz="40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454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E37C7A9-CA3C-038C-2E9E-91574F52E707}"/>
              </a:ext>
            </a:extLst>
          </p:cNvPr>
          <p:cNvSpPr txBox="1"/>
          <p:nvPr/>
        </p:nvSpPr>
        <p:spPr>
          <a:xfrm>
            <a:off x="971600" y="404664"/>
            <a:ext cx="7704856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методического объединения 2023-2024 уч.г.: 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600" kern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овершенствование </a:t>
            </a:r>
            <a:r>
              <a:rPr lang="ru-RU" sz="36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педагогической деятельности музыкального руководителя, через развитие профессиональных компетенций, повышение творческого роста и самореализации для обеспечения качества обучения и воспитания дошкольников в рамках реализации ФГОС и ФОП ДО</a:t>
            </a:r>
            <a:endParaRPr lang="ru-RU" sz="36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988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620688"/>
            <a:ext cx="756084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МО № 1 (ноябрь, 2023 г.): 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Федеральной образовательной программы дошкольного образования в деятельности музыкального руководителя»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06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Увеличить">
            <a:extLst>
              <a:ext uri="{FF2B5EF4-FFF2-40B4-BE49-F238E27FC236}">
                <a16:creationId xmlns:a16="http://schemas.microsoft.com/office/drawing/2014/main" xmlns="" id="{0790B6DB-3742-8448-A319-12775F7184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474" t="-1" r="3957" b="16400"/>
          <a:stretch/>
        </p:blipFill>
        <p:spPr bwMode="auto">
          <a:xfrm>
            <a:off x="2411760" y="188640"/>
            <a:ext cx="4854815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8521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9BF07C0-E3C9-2FE1-0564-1A625E995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576" y="232899"/>
            <a:ext cx="8064896" cy="652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9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План методического объединения № 1: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19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1.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Содержательный раздел образовательной программы. Художественно-эстетическое развитие (музыкальная деятельность). </a:t>
            </a:r>
            <a:endParaRPr kumimoji="0" lang="ru-RU" altLang="ru-RU" sz="19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9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/ МДОАУ № 141 Котова Наталья Павловна/</a:t>
            </a:r>
            <a:endParaRPr kumimoji="0" lang="ru-RU" altLang="ru-RU" sz="1900" b="0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9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2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 Из опыта работы. Авторская программа «Виртуальный концертный зал»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900" b="0" i="1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/МДОАУ № 45 </a:t>
            </a:r>
            <a:r>
              <a:rPr kumimoji="0" lang="ru-RU" altLang="ru-RU" sz="1900" b="0" i="1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Ежелева</a:t>
            </a:r>
            <a:r>
              <a:rPr kumimoji="0" lang="ru-RU" altLang="ru-RU" sz="1900" b="0" i="1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Валентина Александровна/</a:t>
            </a:r>
            <a:endParaRPr kumimoji="0" lang="ru-RU" altLang="ru-RU" sz="1900" b="0" i="1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9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3</a:t>
            </a:r>
            <a:r>
              <a:rPr kumimoji="0" lang="ru-RU" altLang="ru-RU" sz="19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</a:t>
            </a:r>
            <a:r>
              <a:rPr kumimoji="0" lang="ru-RU" altLang="ru-RU" sz="19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+mj-ea"/>
                <a:cs typeface="Times New Roman" pitchFamily="18" charset="0"/>
              </a:rPr>
              <a:t>«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Образовательные и культурные практики в музыкальной деятельности дошкольников»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9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kumimoji="0" lang="ru-RU" altLang="ru-RU" sz="1900" b="0" i="1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/МДОАУ №180 </a:t>
            </a:r>
            <a:r>
              <a:rPr kumimoji="0" lang="ru-RU" altLang="ru-RU" sz="1900" b="0" i="1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Недыхалова</a:t>
            </a:r>
            <a:r>
              <a:rPr kumimoji="0" lang="ru-RU" altLang="ru-RU" sz="1900" b="0" i="1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Любовь Алексеевна/</a:t>
            </a:r>
            <a:endParaRPr kumimoji="0" lang="ru-RU" altLang="ru-RU" sz="1900" b="0" i="1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9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4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.«Организации РППС в работе музыкального руководителя с учётом ФГОС и ФОП»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900" b="0" i="1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/МДОАУ № 182   Петрова Екатерина Сергеевна/</a:t>
            </a:r>
            <a:endParaRPr kumimoji="0" lang="ru-RU" altLang="ru-RU" sz="1900" b="0" i="1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9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5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 «Современные формы взаимодействия музыкального руководителя с семьями в духе партнёрства»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900" b="0" i="1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/МДОАУ №32 Щёголева Ирина Викторовна/</a:t>
            </a:r>
            <a:endParaRPr kumimoji="0" lang="ru-RU" altLang="ru-RU" sz="1900" b="0" i="1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9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6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 «Музыкальная деятельность как средство коррекции в развитии детей дошкольного возраста имеющие нарушения развития»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900" b="0" i="1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/МДОАУ № 110/2 </a:t>
            </a:r>
            <a:r>
              <a:rPr kumimoji="0" lang="ru-RU" altLang="ru-RU" sz="1900" b="0" i="1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Горловицкая</a:t>
            </a:r>
            <a:r>
              <a:rPr kumimoji="0" lang="ru-RU" altLang="ru-RU" sz="1900" b="0" i="1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Флюра Алексеевна/</a:t>
            </a:r>
            <a:endParaRPr kumimoji="0" lang="ru-RU" altLang="ru-RU" sz="1900" b="0" i="1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9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7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 </a:t>
            </a:r>
            <a:r>
              <a:rPr kumimoji="0" lang="ru-RU" altLang="ru-RU" sz="19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Рефлексия 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(обратная связь) «Мастерская </a:t>
            </a:r>
            <a:r>
              <a:rPr kumimoji="0" lang="ru-RU" altLang="ru-RU" sz="19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Орфея».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9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8. Решение методического объединения.</a:t>
            </a:r>
            <a:r>
              <a:rPr kumimoji="0" lang="ru-RU" altLang="ru-RU" sz="19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9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/Руководитель </a:t>
            </a:r>
            <a:r>
              <a:rPr kumimoji="0" lang="ru-RU" altLang="ru-RU" sz="1900" b="0" i="1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МО Рыжикова Елена Викторовна. МДОАУ №114/</a:t>
            </a:r>
            <a:endParaRPr kumimoji="0" lang="ru-RU" altLang="ru-RU" sz="1900" b="0" i="1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498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>
            <a:extLst>
              <a:ext uri="{FF2B5EF4-FFF2-40B4-BE49-F238E27FC236}">
                <a16:creationId xmlns:a16="http://schemas.microsoft.com/office/drawing/2014/main" xmlns="" id="{E39FB781-83CA-EE29-36B4-DFA5DCD051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0800000" flipV="1">
            <a:off x="899592" y="4725144"/>
            <a:ext cx="7916813" cy="1296144"/>
          </a:xfrm>
        </p:spPr>
        <p:txBody>
          <a:bodyPr>
            <a:normAutofit fontScale="90000"/>
          </a:bodyPr>
          <a:lstStyle/>
          <a:p>
            <a:pPr lvl="0" algn="ctr" eaLnBrk="0" fontAlgn="base" hangingPunct="0">
              <a:spcAft>
                <a:spcPct val="0"/>
              </a:spcAft>
            </a:pP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Содержательный раздел образовательной программы. Художественно-эстетическое развитие (музыкальная деятельность). </a:t>
            </a:r>
            <a:b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000" dirty="0" smtClean="0">
                <a:solidFill>
                  <a:srgbClr val="C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/>
            </a:r>
            <a:br>
              <a:rPr lang="ru-RU" altLang="ru-RU" sz="4000" dirty="0" smtClean="0">
                <a:solidFill>
                  <a:srgbClr val="C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</a:br>
            <a:r>
              <a:rPr lang="ru-RU" altLang="ru-RU" sz="4000" i="1" dirty="0" smtClean="0">
                <a:solidFill>
                  <a:srgbClr val="C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/ МДОАУ № 141 Котова Наталья Павловна/</a:t>
            </a:r>
            <a:r>
              <a:rPr lang="ru-RU" altLang="ru-RU" sz="4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ru-RU" altLang="ru-RU" sz="4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ru-RU" altLang="ru-RU" sz="4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ru-RU" altLang="ru-RU" sz="4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ru-RU" altLang="ru-RU" sz="4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ru-RU" altLang="ru-RU" sz="4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0DF9CA28-4BD1-865C-B4FB-19B18A962E39}"/>
              </a:ext>
            </a:extLst>
          </p:cNvPr>
          <p:cNvSpPr txBox="1">
            <a:spLocks/>
          </p:cNvSpPr>
          <p:nvPr/>
        </p:nvSpPr>
        <p:spPr>
          <a:xfrm>
            <a:off x="1331913" y="1484313"/>
            <a:ext cx="7416800" cy="995362"/>
          </a:xfrm>
          <a:prstGeom prst="rect">
            <a:avLst/>
          </a:prstGeom>
        </p:spPr>
        <p:txBody>
          <a:bodyPr anchor="ctr"/>
          <a:lstStyle/>
          <a:p>
            <a:pPr algn="just" fontAlgn="auto">
              <a:spcAft>
                <a:spcPts val="0"/>
              </a:spcAft>
              <a:defRPr/>
            </a:pPr>
            <a:endParaRPr lang="ru-RU" sz="2000" dirty="0">
              <a:solidFill>
                <a:srgbClr val="0066CC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525EB08-1CD6-332D-1EA8-D3449541FD64}"/>
              </a:ext>
            </a:extLst>
          </p:cNvPr>
          <p:cNvSpPr txBox="1"/>
          <p:nvPr/>
        </p:nvSpPr>
        <p:spPr>
          <a:xfrm>
            <a:off x="611560" y="980728"/>
            <a:ext cx="8100392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4000" dirty="0" smtClean="0">
                <a:solidFill>
                  <a:srgbClr val="C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Из опыта работы. Авторская программа «Виртуальный концертный зал»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4000" dirty="0" smtClean="0">
                <a:solidFill>
                  <a:srgbClr val="C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4000" i="1" dirty="0" smtClean="0">
                <a:solidFill>
                  <a:srgbClr val="C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/МДОАУ № 45 </a:t>
            </a:r>
            <a:r>
              <a:rPr lang="ru-RU" altLang="ru-RU" sz="4000" i="1" dirty="0" err="1" smtClean="0">
                <a:solidFill>
                  <a:srgbClr val="C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Ежелева</a:t>
            </a:r>
            <a:r>
              <a:rPr lang="ru-RU" altLang="ru-RU" sz="4000" i="1" dirty="0" smtClean="0">
                <a:solidFill>
                  <a:srgbClr val="C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Валентина Александровна/</a:t>
            </a:r>
            <a:endParaRPr lang="ru-RU" altLang="ru-RU" sz="40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4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834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EF1AA71-FB67-4FF0-FEF8-11F19DE0A505}"/>
              </a:ext>
            </a:extLst>
          </p:cNvPr>
          <p:cNvSpPr txBox="1"/>
          <p:nvPr/>
        </p:nvSpPr>
        <p:spPr>
          <a:xfrm>
            <a:off x="1043608" y="476672"/>
            <a:ext cx="7272808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</a:t>
            </a:r>
            <a:r>
              <a:rPr kumimoji="0" lang="ru-RU" altLang="ru-RU" sz="3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Образовательные и культурные практики в музыкальной деятельности дошкольников»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3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36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3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/МДОАУ </a:t>
            </a:r>
            <a:r>
              <a:rPr kumimoji="0" lang="ru-RU" altLang="ru-RU" sz="3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№180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Недыхалова</a:t>
            </a:r>
            <a:r>
              <a:rPr kumimoji="0" lang="ru-RU" altLang="ru-RU" sz="3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Любовь </a:t>
            </a:r>
            <a: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Алексеевна/</a:t>
            </a:r>
            <a:endParaRPr kumimoji="0" lang="ru-RU" altLang="ru-RU" sz="36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938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876</TotalTime>
  <Words>497</Words>
  <Application>Microsoft Office PowerPoint</Application>
  <PresentationFormat>Экран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Легкий дым</vt:lpstr>
      <vt:lpstr>Слайд 1</vt:lpstr>
      <vt:lpstr>Слайд 2</vt:lpstr>
      <vt:lpstr>Слайд 3</vt:lpstr>
      <vt:lpstr>Слайд 4</vt:lpstr>
      <vt:lpstr>Слайд 5</vt:lpstr>
      <vt:lpstr>Слайд 6</vt:lpstr>
      <vt:lpstr>Содержательный раздел образовательной программы. Художественно-эстетическое развитие (музыкальная деятельность).    / МДОАУ № 141 Котова Наталья Павловна/   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«Системно-деятельностный подход на уроках музыки в контексте реализации ФГОС»</dc:title>
  <dc:creator>Windows User</dc:creator>
  <cp:lastModifiedBy>Пользователь Windows</cp:lastModifiedBy>
  <cp:revision>50</cp:revision>
  <dcterms:created xsi:type="dcterms:W3CDTF">2020-11-02T16:35:31Z</dcterms:created>
  <dcterms:modified xsi:type="dcterms:W3CDTF">2023-11-20T09:56:45Z</dcterms:modified>
</cp:coreProperties>
</file>